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2"/>
  </p:notesMasterIdLst>
  <p:sldIdLst>
    <p:sldId id="256" r:id="rId2"/>
    <p:sldId id="257" r:id="rId3"/>
    <p:sldId id="282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66" r:id="rId15"/>
    <p:sldId id="270" r:id="rId16"/>
    <p:sldId id="271" r:id="rId17"/>
    <p:sldId id="272" r:id="rId18"/>
    <p:sldId id="273" r:id="rId19"/>
    <p:sldId id="274" r:id="rId20"/>
    <p:sldId id="283" r:id="rId21"/>
    <p:sldId id="284" r:id="rId22"/>
    <p:sldId id="285" r:id="rId23"/>
    <p:sldId id="286" r:id="rId24"/>
    <p:sldId id="287" r:id="rId25"/>
    <p:sldId id="277" r:id="rId26"/>
    <p:sldId id="275" r:id="rId27"/>
    <p:sldId id="276" r:id="rId28"/>
    <p:sldId id="279" r:id="rId29"/>
    <p:sldId id="280" r:id="rId30"/>
    <p:sldId id="28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86089"/>
  </p:normalViewPr>
  <p:slideViewPr>
    <p:cSldViewPr snapToGrid="0">
      <p:cViewPr varScale="1">
        <p:scale>
          <a:sx n="92" d="100"/>
          <a:sy n="92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2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69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52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65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70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83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62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7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4829" y="1123837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13185" r="12417" b="44925"/>
          <a:stretch/>
        </p:blipFill>
        <p:spPr>
          <a:xfrm>
            <a:off x="4256586" y="1766776"/>
            <a:ext cx="6186487" cy="20431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4242298" y="4124213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BE4DB0-4A13-6047-84C7-023CEB8276E4}"/>
              </a:ext>
            </a:extLst>
          </p:cNvPr>
          <p:cNvSpPr txBox="1"/>
          <p:nvPr/>
        </p:nvSpPr>
        <p:spPr>
          <a:xfrm>
            <a:off x="4780995" y="938101"/>
            <a:ext cx="5064629" cy="51077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What happens if we </a:t>
            </a:r>
            <a:r>
              <a:rPr lang="en-US" sz="2400" b="1" dirty="0">
                <a:solidFill>
                  <a:schemeClr val="bg1"/>
                </a:solidFill>
              </a:rPr>
              <a:t>run</a:t>
            </a:r>
            <a:r>
              <a:rPr lang="en-US" sz="2400" dirty="0">
                <a:solidFill>
                  <a:schemeClr val="bg1"/>
                </a:solidFill>
              </a:rPr>
              <a:t> this program?</a:t>
            </a:r>
          </a:p>
        </p:txBody>
      </p:sp>
    </p:spTree>
    <p:extLst>
      <p:ext uri="{BB962C8B-B14F-4D97-AF65-F5344CB8AC3E}">
        <p14:creationId xmlns:p14="http://schemas.microsoft.com/office/powerpoint/2010/main" val="1957559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“function definition” is a </a:t>
            </a:r>
            <a:r>
              <a:rPr lang="en-US" b="1" dirty="0"/>
              <a:t>description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5600" y="9906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13185" r="12417" b="44925"/>
          <a:stretch/>
        </p:blipFill>
        <p:spPr>
          <a:xfrm>
            <a:off x="4127357" y="1633539"/>
            <a:ext cx="6186487" cy="20431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4113069" y="3990976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AA57E-12E2-7B49-90E6-0D248DE8A981}"/>
              </a:ext>
            </a:extLst>
          </p:cNvPr>
          <p:cNvSpPr txBox="1"/>
          <p:nvPr/>
        </p:nvSpPr>
        <p:spPr>
          <a:xfrm>
            <a:off x="5446053" y="5400960"/>
            <a:ext cx="35686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3470"/>
                </a:solidFill>
              </a:rPr>
              <a:t>(but not a </a:t>
            </a:r>
            <a:r>
              <a:rPr lang="en-US" sz="3200" b="1" dirty="0">
                <a:solidFill>
                  <a:srgbClr val="003470"/>
                </a:solidFill>
              </a:rPr>
              <a:t>directive</a:t>
            </a:r>
            <a:r>
              <a:rPr lang="en-US" sz="3200" dirty="0">
                <a:solidFill>
                  <a:srgbClr val="00347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1386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calls: “hey, Python! do this”</a:t>
            </a:r>
            <a:endParaRPr lang="en-US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3310" y="1123837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62398" r="12417" b="31743"/>
          <a:stretch/>
        </p:blipFill>
        <p:spPr>
          <a:xfrm>
            <a:off x="4140779" y="4177997"/>
            <a:ext cx="6186487" cy="2857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4140779" y="4452825"/>
            <a:ext cx="2786063" cy="38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5AF70F-FF01-5E48-9A12-699F62B1104D}"/>
              </a:ext>
            </a:extLst>
          </p:cNvPr>
          <p:cNvGrpSpPr/>
          <p:nvPr/>
        </p:nvGrpSpPr>
        <p:grpSpPr>
          <a:xfrm>
            <a:off x="6662042" y="3000509"/>
            <a:ext cx="3130585" cy="1823258"/>
            <a:chOff x="1495753" y="2379655"/>
            <a:chExt cx="3130585" cy="182325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09889C-EFE8-344A-B531-6889C254A591}"/>
                </a:ext>
              </a:extLst>
            </p:cNvPr>
            <p:cNvSpPr txBox="1"/>
            <p:nvPr/>
          </p:nvSpPr>
          <p:spPr>
            <a:xfrm>
              <a:off x="2508451" y="3741248"/>
              <a:ext cx="211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function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call</a:t>
              </a:r>
              <a:endParaRPr lang="en-US" sz="24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3578C3D3-EAA2-4942-86C0-0EF2489480CD}"/>
                </a:ext>
              </a:extLst>
            </p:cNvPr>
            <p:cNvSpPr/>
            <p:nvPr/>
          </p:nvSpPr>
          <p:spPr>
            <a:xfrm rot="18900000" flipH="1" flipV="1">
              <a:off x="1495753" y="23796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616107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CF779E6-56BF-CB42-99DF-F14D6160A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204" y="4438608"/>
            <a:ext cx="799715" cy="7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74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calls: “hey, Python! </a:t>
            </a:r>
            <a:r>
              <a:rPr lang="en-US"/>
              <a:t>do this”</a:t>
            </a:r>
            <a:endParaRPr lang="en-US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0125" y="1280886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13180" r="12417" b="39557"/>
          <a:stretch/>
        </p:blipFill>
        <p:spPr>
          <a:xfrm>
            <a:off x="4521882" y="1923825"/>
            <a:ext cx="6186487" cy="23050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4507594" y="4609874"/>
            <a:ext cx="2786063" cy="38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3333A-2C45-5345-BBAC-F0E89B8BAFDA}"/>
              </a:ext>
            </a:extLst>
          </p:cNvPr>
          <p:cNvSpPr/>
          <p:nvPr/>
        </p:nvSpPr>
        <p:spPr>
          <a:xfrm>
            <a:off x="4979081" y="4328885"/>
            <a:ext cx="2786063" cy="38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FAC1A-1DB8-FE48-B75B-657B039F4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347" y="1690404"/>
            <a:ext cx="799715" cy="799715"/>
          </a:xfrm>
          <a:prstGeom prst="rect">
            <a:avLst/>
          </a:prstGeom>
        </p:spPr>
      </p:pic>
      <p:sp>
        <p:nvSpPr>
          <p:cNvPr id="6" name="Folded Corner 5">
            <a:extLst>
              <a:ext uri="{FF2B5EF4-FFF2-40B4-BE49-F238E27FC236}">
                <a16:creationId xmlns:a16="http://schemas.microsoft.com/office/drawing/2014/main" id="{110E4C93-FD9F-354A-96BE-9942ED1B5DA7}"/>
              </a:ext>
            </a:extLst>
          </p:cNvPr>
          <p:cNvSpPr/>
          <p:nvPr/>
        </p:nvSpPr>
        <p:spPr>
          <a:xfrm>
            <a:off x="6893606" y="3585651"/>
            <a:ext cx="400050" cy="400050"/>
          </a:xfrm>
          <a:prstGeom prst="foldedCorner">
            <a:avLst/>
          </a:prstGeom>
          <a:solidFill>
            <a:schemeClr val="bg1"/>
          </a:solidFill>
          <a:ln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3470"/>
                </a:solidFill>
                <a:latin typeface="Courier" pitchFamily="2" charset="0"/>
              </a:rPr>
              <a:t>5</a:t>
            </a:r>
            <a:endParaRPr lang="en-US" dirty="0">
              <a:solidFill>
                <a:srgbClr val="00347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92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L 4.375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25 L 0.33763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63 0.25 L 0.37031 0.25 C 0.38502 0.25 0.40325 0.27408 0.40325 0.29352 L 0.40325 0.3375 " pathEditMode="relative" rAng="0" ptsTypes="AA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437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0.03281 -3.33333E-6 C 0.0474 -3.33333E-6 0.06563 0.02408 0.06563 0.04398 L 0.06563 0.0882 " pathEditMode="relative" rAng="0" ptsTypes="AA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63 0.09028 L -0.19687 0.1027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25" y="62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6" grpId="1" animBg="1"/>
      <p:bldP spid="6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9A2B-C40C-A044-A529-49EE5E42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61064-EF83-2A48-89D5-BC174429F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43D82C-7F26-3A4A-B0D5-F82650B34611}"/>
              </a:ext>
            </a:extLst>
          </p:cNvPr>
          <p:cNvGrpSpPr/>
          <p:nvPr/>
        </p:nvGrpSpPr>
        <p:grpSpPr>
          <a:xfrm>
            <a:off x="3428632" y="1914072"/>
            <a:ext cx="8196471" cy="3642571"/>
            <a:chOff x="490329" y="2552699"/>
            <a:chExt cx="8196471" cy="3642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7A4999-EFF0-7548-B336-0908CF1E9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329" y="2552699"/>
              <a:ext cx="8196471" cy="220920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D07676-9A84-0D4D-8193-B57BAC498856}"/>
                </a:ext>
              </a:extLst>
            </p:cNvPr>
            <p:cNvSpPr txBox="1"/>
            <p:nvPr/>
          </p:nvSpPr>
          <p:spPr>
            <a:xfrm>
              <a:off x="1626322" y="5610495"/>
              <a:ext cx="56637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03470"/>
                  </a:solidFill>
                  <a:latin typeface="Courier" pitchFamily="2" charset="0"/>
                </a:rPr>
                <a:t>functions</a:t>
              </a:r>
              <a:r>
                <a:rPr lang="en-US" sz="3200" dirty="0">
                  <a:solidFill>
                    <a:srgbClr val="003470"/>
                  </a:solidFill>
                </a:rPr>
                <a:t> are your </a:t>
              </a:r>
              <a:r>
                <a:rPr lang="en-US" sz="3200" b="1" dirty="0">
                  <a:solidFill>
                    <a:srgbClr val="003470"/>
                  </a:solidFill>
                </a:rPr>
                <a:t>MINIONS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2288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E7512-49A3-824A-8708-D53838288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E75A1-4A8D-D34D-A9F2-5321CB3BE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121" y="1003521"/>
            <a:ext cx="6337300" cy="4345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0A182C-AC89-6A4B-97D2-D2FFFC77840C}"/>
              </a:ext>
            </a:extLst>
          </p:cNvPr>
          <p:cNvSpPr txBox="1"/>
          <p:nvPr/>
        </p:nvSpPr>
        <p:spPr>
          <a:xfrm>
            <a:off x="4885323" y="5409117"/>
            <a:ext cx="4758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3470"/>
                </a:solidFill>
                <a:latin typeface="Courier" pitchFamily="2" charset="0"/>
              </a:rPr>
              <a:t>functions</a:t>
            </a:r>
            <a:r>
              <a:rPr lang="en-US" sz="3200" dirty="0">
                <a:solidFill>
                  <a:srgbClr val="003470"/>
                </a:solidFill>
              </a:rPr>
              <a:t> have </a:t>
            </a:r>
            <a:r>
              <a:rPr lang="en-US" sz="3200" b="1" dirty="0">
                <a:solidFill>
                  <a:srgbClr val="003470"/>
                </a:solidFill>
              </a:rPr>
              <a:t>NAMES</a:t>
            </a:r>
          </a:p>
        </p:txBody>
      </p:sp>
    </p:spTree>
    <p:extLst>
      <p:ext uri="{BB962C8B-B14F-4D97-AF65-F5344CB8AC3E}">
        <p14:creationId xmlns:p14="http://schemas.microsoft.com/office/powerpoint/2010/main" val="3869330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9E1F-C052-1F43-80C4-DBAA94EAA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8E7C0-0F87-8043-B312-6998BDA78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7C2A6-FC36-3947-B9AF-02A306192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161990"/>
            <a:ext cx="7213600" cy="4064000"/>
          </a:xfrm>
          <a:prstGeom prst="rect">
            <a:avLst/>
          </a:prstGeom>
          <a:ln>
            <a:solidFill>
              <a:srgbClr val="00347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DC71E5-A54F-4B46-A7A5-151A974B288E}"/>
              </a:ext>
            </a:extLst>
          </p:cNvPr>
          <p:cNvSpPr txBox="1"/>
          <p:nvPr/>
        </p:nvSpPr>
        <p:spPr>
          <a:xfrm>
            <a:off x="4024642" y="5432632"/>
            <a:ext cx="6902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only work when you </a:t>
            </a:r>
            <a:r>
              <a:rPr lang="en-US" sz="3200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</a:t>
            </a:r>
            <a:r>
              <a:rPr lang="en-US" sz="32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them</a:t>
            </a:r>
          </a:p>
        </p:txBody>
      </p:sp>
    </p:spTree>
    <p:extLst>
      <p:ext uri="{BB962C8B-B14F-4D97-AF65-F5344CB8AC3E}">
        <p14:creationId xmlns:p14="http://schemas.microsoft.com/office/powerpoint/2010/main" val="3358185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07949-3F57-2249-A3FB-DACB9ECF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12ECCD-1DCC-5049-B086-07A09A8B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616" y="1524000"/>
            <a:ext cx="3452812" cy="5077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E5CDCE-3851-9A40-8A35-154C3CC316C2}"/>
              </a:ext>
            </a:extLst>
          </p:cNvPr>
          <p:cNvSpPr txBox="1"/>
          <p:nvPr/>
        </p:nvSpPr>
        <p:spPr>
          <a:xfrm>
            <a:off x="4696863" y="1015426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A4B48D-C386-4047-A94E-37254B74A8D5}"/>
              </a:ext>
            </a:extLst>
          </p:cNvPr>
          <p:cNvSpPr txBox="1"/>
          <p:nvPr/>
        </p:nvSpPr>
        <p:spPr>
          <a:xfrm>
            <a:off x="6176965" y="3984163"/>
            <a:ext cx="2159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stuart</a:t>
            </a:r>
            <a:r>
              <a:rPr lang="en-US" sz="32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E38E4-CF83-A343-90CD-FE73F9D366F8}"/>
              </a:ext>
            </a:extLst>
          </p:cNvPr>
          <p:cNvSpPr/>
          <p:nvPr/>
        </p:nvSpPr>
        <p:spPr>
          <a:xfrm>
            <a:off x="5865022" y="4629150"/>
            <a:ext cx="1902616" cy="197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E8F2F-2D82-4745-81CA-1F23A9A0A6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45" t="60215"/>
          <a:stretch/>
        </p:blipFill>
        <p:spPr>
          <a:xfrm>
            <a:off x="6376768" y="4455231"/>
            <a:ext cx="1783554" cy="202014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A19F9A8-1F0D-6741-B49F-84F3173C040D}"/>
              </a:ext>
            </a:extLst>
          </p:cNvPr>
          <p:cNvGrpSpPr/>
          <p:nvPr/>
        </p:nvGrpSpPr>
        <p:grpSpPr>
          <a:xfrm>
            <a:off x="4061783" y="1302709"/>
            <a:ext cx="4662840" cy="3623935"/>
            <a:chOff x="-884014" y="1839911"/>
            <a:chExt cx="4662840" cy="362393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D8FF17-A31A-4740-A7D0-387849CAA869}"/>
                </a:ext>
              </a:extLst>
            </p:cNvPr>
            <p:cNvSpPr txBox="1"/>
            <p:nvPr/>
          </p:nvSpPr>
          <p:spPr>
            <a:xfrm>
              <a:off x="2606710" y="2227472"/>
              <a:ext cx="117211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functions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can be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called by 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main()</a:t>
              </a: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7F28D3ED-6EB0-E046-B5CA-B2E6789450DE}"/>
                </a:ext>
              </a:extLst>
            </p:cNvPr>
            <p:cNvSpPr/>
            <p:nvPr/>
          </p:nvSpPr>
          <p:spPr>
            <a:xfrm rot="12706035" flipH="1" flipV="1">
              <a:off x="-884014" y="1839911"/>
              <a:ext cx="3606478" cy="3623935"/>
            </a:xfrm>
            <a:prstGeom prst="circularArrow">
              <a:avLst>
                <a:gd name="adj1" fmla="val 1411"/>
                <a:gd name="adj2" fmla="val 461791"/>
                <a:gd name="adj3" fmla="val 20880751"/>
                <a:gd name="adj4" fmla="val 15326470"/>
                <a:gd name="adj5" fmla="val 3579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9471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07949-3F57-2249-A3FB-DACB9ECF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12ECCD-1DCC-5049-B086-07A09A8B4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616" y="1524000"/>
            <a:ext cx="3452812" cy="5077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E5CDCE-3851-9A40-8A35-154C3CC316C2}"/>
              </a:ext>
            </a:extLst>
          </p:cNvPr>
          <p:cNvSpPr txBox="1"/>
          <p:nvPr/>
        </p:nvSpPr>
        <p:spPr>
          <a:xfrm>
            <a:off x="4696863" y="1015426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main()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A4B48D-C386-4047-A94E-37254B74A8D5}"/>
              </a:ext>
            </a:extLst>
          </p:cNvPr>
          <p:cNvSpPr txBox="1"/>
          <p:nvPr/>
        </p:nvSpPr>
        <p:spPr>
          <a:xfrm>
            <a:off x="6176965" y="3984163"/>
            <a:ext cx="2159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stuart</a:t>
            </a:r>
            <a:r>
              <a:rPr lang="en-US" sz="32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E38E4-CF83-A343-90CD-FE73F9D366F8}"/>
              </a:ext>
            </a:extLst>
          </p:cNvPr>
          <p:cNvSpPr/>
          <p:nvPr/>
        </p:nvSpPr>
        <p:spPr>
          <a:xfrm>
            <a:off x="5865022" y="4629150"/>
            <a:ext cx="1902616" cy="197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4E8F2F-2D82-4745-81CA-1F23A9A0A6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45" t="60215"/>
          <a:stretch/>
        </p:blipFill>
        <p:spPr>
          <a:xfrm>
            <a:off x="6376768" y="4455231"/>
            <a:ext cx="1783554" cy="202014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A19F9A8-1F0D-6741-B49F-84F3173C040D}"/>
              </a:ext>
            </a:extLst>
          </p:cNvPr>
          <p:cNvGrpSpPr/>
          <p:nvPr/>
        </p:nvGrpSpPr>
        <p:grpSpPr>
          <a:xfrm>
            <a:off x="6997180" y="1976024"/>
            <a:ext cx="2321692" cy="3508209"/>
            <a:chOff x="2051383" y="2513226"/>
            <a:chExt cx="2321692" cy="350820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D8FF17-A31A-4740-A7D0-387849CAA869}"/>
                </a:ext>
              </a:extLst>
            </p:cNvPr>
            <p:cNvSpPr txBox="1"/>
            <p:nvPr/>
          </p:nvSpPr>
          <p:spPr>
            <a:xfrm>
              <a:off x="2439998" y="2513226"/>
              <a:ext cx="150554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functions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can also be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called by 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 another</a:t>
              </a: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7F28D3ED-6EB0-E046-B5CA-B2E6789450DE}"/>
                </a:ext>
              </a:extLst>
            </p:cNvPr>
            <p:cNvSpPr/>
            <p:nvPr/>
          </p:nvSpPr>
          <p:spPr>
            <a:xfrm rot="9900000" flipH="1" flipV="1">
              <a:off x="2051383" y="3688505"/>
              <a:ext cx="2321692" cy="2332930"/>
            </a:xfrm>
            <a:prstGeom prst="circularArrow">
              <a:avLst>
                <a:gd name="adj1" fmla="val 1411"/>
                <a:gd name="adj2" fmla="val 461791"/>
                <a:gd name="adj3" fmla="val 20880751"/>
                <a:gd name="adj4" fmla="val 12914382"/>
                <a:gd name="adj5" fmla="val 3579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3CAC4F3-44F1-EB40-B5F1-BCE943C149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4" r="14353"/>
          <a:stretch/>
        </p:blipFill>
        <p:spPr>
          <a:xfrm>
            <a:off x="8279384" y="4354091"/>
            <a:ext cx="2388616" cy="20236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6A96E7-EFA5-E540-98E6-EE52EFB13C91}"/>
              </a:ext>
            </a:extLst>
          </p:cNvPr>
          <p:cNvSpPr txBox="1"/>
          <p:nvPr/>
        </p:nvSpPr>
        <p:spPr>
          <a:xfrm>
            <a:off x="8360126" y="3876740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jerry()</a:t>
            </a:r>
          </a:p>
        </p:txBody>
      </p:sp>
    </p:spTree>
    <p:extLst>
      <p:ext uri="{BB962C8B-B14F-4D97-AF65-F5344CB8AC3E}">
        <p14:creationId xmlns:p14="http://schemas.microsoft.com/office/powerpoint/2010/main" val="536431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F22B2-B459-2E46-9630-1032299A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kinds of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58B62-E47A-CB49-8679-159D3FD85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4999" y="1023586"/>
            <a:ext cx="3474720" cy="807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Some functions always               </a:t>
            </a:r>
            <a:r>
              <a:rPr lang="en-US" b="1" dirty="0">
                <a:solidFill>
                  <a:srgbClr val="003470"/>
                </a:solidFill>
              </a:rPr>
              <a:t>do the same thing</a:t>
            </a:r>
          </a:p>
        </p:txBody>
      </p:sp>
    </p:spTree>
    <p:extLst>
      <p:ext uri="{BB962C8B-B14F-4D97-AF65-F5344CB8AC3E}">
        <p14:creationId xmlns:p14="http://schemas.microsoft.com/office/powerpoint/2010/main" val="109747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Functions</a:t>
            </a:r>
          </a:p>
          <a:p>
            <a:pPr lvl="1"/>
            <a:r>
              <a:rPr lang="en-US" sz="2200" dirty="0"/>
              <a:t>basic components</a:t>
            </a:r>
          </a:p>
          <a:p>
            <a:pPr lvl="1"/>
            <a:r>
              <a:rPr lang="en-US" sz="2200" dirty="0"/>
              <a:t>definition vs. call</a:t>
            </a:r>
          </a:p>
          <a:p>
            <a:pPr lvl="1"/>
            <a:r>
              <a:rPr lang="en-US" sz="2200" dirty="0"/>
              <a:t>an analogy</a:t>
            </a:r>
          </a:p>
          <a:p>
            <a:pPr lvl="1"/>
            <a:r>
              <a:rPr lang="en-US" sz="2200" dirty="0"/>
              <a:t>parameters</a:t>
            </a:r>
          </a:p>
          <a:p>
            <a:pPr lvl="1"/>
            <a:r>
              <a:rPr lang="en-US" sz="2200" dirty="0"/>
              <a:t>returning values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F22B2-B459-2E46-9630-1032299A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kinds of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58B62-E47A-CB49-8679-159D3FD85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4999" y="1023586"/>
            <a:ext cx="3474720" cy="807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Some functions always               </a:t>
            </a:r>
            <a:r>
              <a:rPr lang="en-US" b="1" dirty="0">
                <a:solidFill>
                  <a:srgbClr val="003470"/>
                </a:solidFill>
              </a:rPr>
              <a:t>do the same thing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13AB20-BB03-ED44-8F09-D7604BB94E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05199" y="2443719"/>
            <a:ext cx="3932238" cy="2361451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33BDA7-6D0B-984F-846C-7DF94C227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98"/>
          <a:stretch/>
        </p:blipFill>
        <p:spPr>
          <a:xfrm>
            <a:off x="4086860" y="5066074"/>
            <a:ext cx="2490361" cy="3456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05A0A4-E09F-2743-8E6E-1CB9EA1054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98"/>
          <a:stretch/>
        </p:blipFill>
        <p:spPr>
          <a:xfrm>
            <a:off x="4086860" y="5393095"/>
            <a:ext cx="2490361" cy="3456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BCCFBA-19EE-0046-9278-0E474D5F9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98"/>
          <a:stretch/>
        </p:blipFill>
        <p:spPr>
          <a:xfrm>
            <a:off x="4086860" y="5754820"/>
            <a:ext cx="2490361" cy="3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F22B2-B459-2E46-9630-1032299A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kinds of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58B62-E47A-CB49-8679-159D3FD85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4999" y="1023586"/>
            <a:ext cx="3474720" cy="807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Some functions always               </a:t>
            </a:r>
            <a:r>
              <a:rPr lang="en-US" b="1" dirty="0">
                <a:solidFill>
                  <a:srgbClr val="003470"/>
                </a:solidFill>
              </a:rPr>
              <a:t>do the same thing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13AB20-BB03-ED44-8F09-D7604BB94E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05199" y="2443719"/>
            <a:ext cx="3932238" cy="236145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2639F4-D744-D14D-B5E2-8B1ED9949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05550" y="1023586"/>
            <a:ext cx="3474720" cy="8131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Others adjust their behavior  based on </a:t>
            </a:r>
            <a:r>
              <a:rPr lang="en-US" b="1" dirty="0">
                <a:solidFill>
                  <a:srgbClr val="003470"/>
                </a:solidFill>
              </a:rPr>
              <a:t>what we give them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33BDA7-6D0B-984F-846C-7DF94C227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98"/>
          <a:stretch/>
        </p:blipFill>
        <p:spPr>
          <a:xfrm>
            <a:off x="4086860" y="5066074"/>
            <a:ext cx="2490361" cy="3456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05A0A4-E09F-2743-8E6E-1CB9EA1054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98"/>
          <a:stretch/>
        </p:blipFill>
        <p:spPr>
          <a:xfrm>
            <a:off x="4086860" y="5393095"/>
            <a:ext cx="2490361" cy="3456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BCCFBA-19EE-0046-9278-0E474D5F9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98"/>
          <a:stretch/>
        </p:blipFill>
        <p:spPr>
          <a:xfrm>
            <a:off x="4086860" y="5754820"/>
            <a:ext cx="2490361" cy="3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12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F22B2-B459-2E46-9630-1032299A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kinds of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58B62-E47A-CB49-8679-159D3FD85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4999" y="1023586"/>
            <a:ext cx="3474720" cy="807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Some functions always               </a:t>
            </a:r>
            <a:r>
              <a:rPr lang="en-US" b="1" dirty="0">
                <a:solidFill>
                  <a:srgbClr val="003470"/>
                </a:solidFill>
              </a:rPr>
              <a:t>do the same thing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13AB20-BB03-ED44-8F09-D7604BB94E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05199" y="2443719"/>
            <a:ext cx="3932238" cy="236145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2639F4-D744-D14D-B5E2-8B1ED9949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05550" y="1023586"/>
            <a:ext cx="3474720" cy="8131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Others adjust their behavior  based on </a:t>
            </a:r>
            <a:r>
              <a:rPr lang="en-US" b="1" dirty="0">
                <a:solidFill>
                  <a:srgbClr val="003470"/>
                </a:solidFill>
              </a:rPr>
              <a:t>what we give them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01F599-E949-E54E-A8A2-D510E613F31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802563" y="2443719"/>
            <a:ext cx="3932237" cy="2361450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33BDA7-6D0B-984F-846C-7DF94C227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98"/>
          <a:stretch/>
        </p:blipFill>
        <p:spPr>
          <a:xfrm>
            <a:off x="4086860" y="5066074"/>
            <a:ext cx="2490361" cy="3456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05A0A4-E09F-2743-8E6E-1CB9EA1054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98"/>
          <a:stretch/>
        </p:blipFill>
        <p:spPr>
          <a:xfrm>
            <a:off x="4086860" y="5393095"/>
            <a:ext cx="2490361" cy="3456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BCCFBA-19EE-0046-9278-0E474D5F9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98"/>
          <a:stretch/>
        </p:blipFill>
        <p:spPr>
          <a:xfrm>
            <a:off x="4086860" y="5754820"/>
            <a:ext cx="2490361" cy="3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1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F22B2-B459-2E46-9630-1032299A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kinds of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58B62-E47A-CB49-8679-159D3FD85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4999" y="1023586"/>
            <a:ext cx="3474720" cy="807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Some functions always               </a:t>
            </a:r>
            <a:r>
              <a:rPr lang="en-US" b="1" dirty="0">
                <a:solidFill>
                  <a:srgbClr val="003470"/>
                </a:solidFill>
              </a:rPr>
              <a:t>do the same thing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13AB20-BB03-ED44-8F09-D7604BB94E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05199" y="2443719"/>
            <a:ext cx="3932238" cy="236145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2639F4-D744-D14D-B5E2-8B1ED9949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05550" y="1023586"/>
            <a:ext cx="3474720" cy="8131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Others adjust their behavior  based on </a:t>
            </a:r>
            <a:r>
              <a:rPr lang="en-US" b="1" dirty="0">
                <a:solidFill>
                  <a:srgbClr val="003470"/>
                </a:solidFill>
              </a:rPr>
              <a:t>what we give them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01F599-E949-E54E-A8A2-D510E613F31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802563" y="2443719"/>
            <a:ext cx="3932237" cy="2361450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122C13-85B3-6044-BCE2-F16EAE49262C}"/>
              </a:ext>
            </a:extLst>
          </p:cNvPr>
          <p:cNvGrpSpPr/>
          <p:nvPr/>
        </p:nvGrpSpPr>
        <p:grpSpPr>
          <a:xfrm>
            <a:off x="8565646" y="2721777"/>
            <a:ext cx="2862273" cy="2417714"/>
            <a:chOff x="5517646" y="3225629"/>
            <a:chExt cx="2862273" cy="241771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5A3C79-CA42-B940-B2D8-FAEA7866B4F8}"/>
                </a:ext>
              </a:extLst>
            </p:cNvPr>
            <p:cNvGrpSpPr/>
            <p:nvPr/>
          </p:nvGrpSpPr>
          <p:grpSpPr>
            <a:xfrm>
              <a:off x="5517646" y="3225629"/>
              <a:ext cx="2862273" cy="2417714"/>
              <a:chOff x="2095849" y="3762832"/>
              <a:chExt cx="2862273" cy="241771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EB9744-FE44-6042-8425-06D63A7752C1}"/>
                  </a:ext>
                </a:extLst>
              </p:cNvPr>
              <p:cNvSpPr txBox="1"/>
              <p:nvPr/>
            </p:nvSpPr>
            <p:spPr>
              <a:xfrm>
                <a:off x="3563188" y="5309126"/>
                <a:ext cx="1394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34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“parameter”</a:t>
                </a:r>
                <a:endPara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Circular Arrow 13">
                <a:extLst>
                  <a:ext uri="{FF2B5EF4-FFF2-40B4-BE49-F238E27FC236}">
                    <a16:creationId xmlns:a16="http://schemas.microsoft.com/office/drawing/2014/main" id="{E4D88AA3-A2ED-3E42-A297-1CFD4712FA1C}"/>
                  </a:ext>
                </a:extLst>
              </p:cNvPr>
              <p:cNvSpPr/>
              <p:nvPr/>
            </p:nvSpPr>
            <p:spPr>
              <a:xfrm rot="8893965" flipH="1">
                <a:off x="2095849" y="3762832"/>
                <a:ext cx="2406068" cy="2417714"/>
              </a:xfrm>
              <a:prstGeom prst="circularArrow">
                <a:avLst>
                  <a:gd name="adj1" fmla="val 1411"/>
                  <a:gd name="adj2" fmla="val 670335"/>
                  <a:gd name="adj3" fmla="val 20880751"/>
                  <a:gd name="adj4" fmla="val 18618697"/>
                  <a:gd name="adj5" fmla="val 3579"/>
                </a:avLst>
              </a:prstGeom>
              <a:solidFill>
                <a:srgbClr val="003470"/>
              </a:solidFill>
              <a:ln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5" name="Content Placeholder 10">
              <a:extLst>
                <a:ext uri="{FF2B5EF4-FFF2-40B4-BE49-F238E27FC236}">
                  <a16:creationId xmlns:a16="http://schemas.microsoft.com/office/drawing/2014/main" id="{10E8A720-07E5-D349-9E1A-F91870A767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8995" t="28454" r="26645" b="63882"/>
            <a:stretch/>
          </p:blipFill>
          <p:spPr>
            <a:xfrm>
              <a:off x="7467600" y="3619500"/>
              <a:ext cx="171450" cy="180975"/>
            </a:xfrm>
            <a:prstGeom prst="rect">
              <a:avLst/>
            </a:prstGeom>
            <a:effectLst>
              <a:glow rad="101600">
                <a:srgbClr val="FFC000">
                  <a:alpha val="60000"/>
                </a:srgbClr>
              </a:glow>
            </a:effectLst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FB33BDA7-6D0B-984F-846C-7DF94C227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98"/>
          <a:stretch/>
        </p:blipFill>
        <p:spPr>
          <a:xfrm>
            <a:off x="4086860" y="5066074"/>
            <a:ext cx="2490361" cy="3456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05A0A4-E09F-2743-8E6E-1CB9EA1054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98"/>
          <a:stretch/>
        </p:blipFill>
        <p:spPr>
          <a:xfrm>
            <a:off x="4086860" y="5393095"/>
            <a:ext cx="2490361" cy="3456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BCCFBA-19EE-0046-9278-0E474D5F9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98"/>
          <a:stretch/>
        </p:blipFill>
        <p:spPr>
          <a:xfrm>
            <a:off x="4086860" y="5754820"/>
            <a:ext cx="2490361" cy="3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20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F22B2-B459-2E46-9630-1032299A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kinds of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58B62-E47A-CB49-8679-159D3FD85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4999" y="1023586"/>
            <a:ext cx="3474720" cy="807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Some functions always               </a:t>
            </a:r>
            <a:r>
              <a:rPr lang="en-US" b="1" dirty="0">
                <a:solidFill>
                  <a:srgbClr val="003470"/>
                </a:solidFill>
              </a:rPr>
              <a:t>do the same thing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13AB20-BB03-ED44-8F09-D7604BB94E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05199" y="2443719"/>
            <a:ext cx="3932238" cy="236145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2639F4-D744-D14D-B5E2-8B1ED9949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905550" y="1023586"/>
            <a:ext cx="3474720" cy="8131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Others adjust their behavior  based on </a:t>
            </a:r>
            <a:r>
              <a:rPr lang="en-US" b="1" dirty="0">
                <a:solidFill>
                  <a:srgbClr val="003470"/>
                </a:solidFill>
              </a:rPr>
              <a:t>what we give them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01F599-E949-E54E-A8A2-D510E613F31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802563" y="2443719"/>
            <a:ext cx="3932237" cy="2361450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122C13-85B3-6044-BCE2-F16EAE49262C}"/>
              </a:ext>
            </a:extLst>
          </p:cNvPr>
          <p:cNvGrpSpPr/>
          <p:nvPr/>
        </p:nvGrpSpPr>
        <p:grpSpPr>
          <a:xfrm>
            <a:off x="8565646" y="2721777"/>
            <a:ext cx="2862273" cy="2417714"/>
            <a:chOff x="5517646" y="3225629"/>
            <a:chExt cx="2862273" cy="241771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5A3C79-CA42-B940-B2D8-FAEA7866B4F8}"/>
                </a:ext>
              </a:extLst>
            </p:cNvPr>
            <p:cNvGrpSpPr/>
            <p:nvPr/>
          </p:nvGrpSpPr>
          <p:grpSpPr>
            <a:xfrm>
              <a:off x="5517646" y="3225629"/>
              <a:ext cx="2862273" cy="2417714"/>
              <a:chOff x="2095849" y="3762832"/>
              <a:chExt cx="2862273" cy="241771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EB9744-FE44-6042-8425-06D63A7752C1}"/>
                  </a:ext>
                </a:extLst>
              </p:cNvPr>
              <p:cNvSpPr txBox="1"/>
              <p:nvPr/>
            </p:nvSpPr>
            <p:spPr>
              <a:xfrm>
                <a:off x="3563188" y="5309126"/>
                <a:ext cx="1394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34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“parameter”</a:t>
                </a:r>
                <a:endPara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Circular Arrow 13">
                <a:extLst>
                  <a:ext uri="{FF2B5EF4-FFF2-40B4-BE49-F238E27FC236}">
                    <a16:creationId xmlns:a16="http://schemas.microsoft.com/office/drawing/2014/main" id="{E4D88AA3-A2ED-3E42-A297-1CFD4712FA1C}"/>
                  </a:ext>
                </a:extLst>
              </p:cNvPr>
              <p:cNvSpPr/>
              <p:nvPr/>
            </p:nvSpPr>
            <p:spPr>
              <a:xfrm rot="8893965" flipH="1">
                <a:off x="2095849" y="3762832"/>
                <a:ext cx="2406068" cy="2417714"/>
              </a:xfrm>
              <a:prstGeom prst="circularArrow">
                <a:avLst>
                  <a:gd name="adj1" fmla="val 1411"/>
                  <a:gd name="adj2" fmla="val 670335"/>
                  <a:gd name="adj3" fmla="val 20880751"/>
                  <a:gd name="adj4" fmla="val 18618697"/>
                  <a:gd name="adj5" fmla="val 3579"/>
                </a:avLst>
              </a:prstGeom>
              <a:solidFill>
                <a:srgbClr val="003470"/>
              </a:solidFill>
              <a:ln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5" name="Content Placeholder 10">
              <a:extLst>
                <a:ext uri="{FF2B5EF4-FFF2-40B4-BE49-F238E27FC236}">
                  <a16:creationId xmlns:a16="http://schemas.microsoft.com/office/drawing/2014/main" id="{10E8A720-07E5-D349-9E1A-F91870A767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8995" t="28454" r="26645" b="63882"/>
            <a:stretch/>
          </p:blipFill>
          <p:spPr>
            <a:xfrm>
              <a:off x="7467600" y="3619500"/>
              <a:ext cx="171450" cy="180975"/>
            </a:xfrm>
            <a:prstGeom prst="rect">
              <a:avLst/>
            </a:prstGeom>
            <a:effectLst>
              <a:glow rad="101600">
                <a:srgbClr val="FFC000">
                  <a:alpha val="60000"/>
                </a:srgbClr>
              </a:glow>
            </a:effectLst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FB33BDA7-6D0B-984F-846C-7DF94C227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98"/>
          <a:stretch/>
        </p:blipFill>
        <p:spPr>
          <a:xfrm>
            <a:off x="4086860" y="5066074"/>
            <a:ext cx="2490361" cy="3456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8F7922-8B6C-084A-BF04-0DDB91AAF5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67"/>
          <a:stretch/>
        </p:blipFill>
        <p:spPr>
          <a:xfrm>
            <a:off x="8449948" y="5006689"/>
            <a:ext cx="2490361" cy="10936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05A0A4-E09F-2743-8E6E-1CB9EA1054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98"/>
          <a:stretch/>
        </p:blipFill>
        <p:spPr>
          <a:xfrm>
            <a:off x="4086860" y="5393095"/>
            <a:ext cx="2490361" cy="3456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BCCFBA-19EE-0046-9278-0E474D5F9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98"/>
          <a:stretch/>
        </p:blipFill>
        <p:spPr>
          <a:xfrm>
            <a:off x="4086860" y="5754820"/>
            <a:ext cx="2490361" cy="3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70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E4E26-659C-5A4B-A59E-FEC7E2544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15-minute exercise: Happy Birthday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0F52C-2214-DE4E-B2A2-6343E9211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Write a function named </a:t>
            </a:r>
            <a:r>
              <a:rPr lang="en-US" sz="2800" b="1" dirty="0" err="1">
                <a:latin typeface="Courier" pitchFamily="2" charset="0"/>
              </a:rPr>
              <a:t>happyBirthday</a:t>
            </a:r>
            <a:r>
              <a:rPr lang="en-US" sz="2800" dirty="0"/>
              <a:t> that takes in a string, </a:t>
            </a:r>
            <a:r>
              <a:rPr lang="en-US" sz="2800" b="1" dirty="0">
                <a:latin typeface="Courier" pitchFamily="2" charset="0"/>
              </a:rPr>
              <a:t>name,</a:t>
            </a:r>
            <a:r>
              <a:rPr lang="en-US" sz="2800" dirty="0"/>
              <a:t> and prints out the lyrics to the song ”Happy Birthday” with the name inserted:</a:t>
            </a:r>
          </a:p>
          <a:p>
            <a:endParaRPr lang="en-US" sz="2800" dirty="0"/>
          </a:p>
          <a:p>
            <a:pPr marL="1839913" indent="0">
              <a:spcBef>
                <a:spcPts val="0"/>
              </a:spcBef>
              <a:buNone/>
            </a:pPr>
            <a:r>
              <a:rPr lang="en-US" sz="2800" dirty="0">
                <a:latin typeface="Courier" pitchFamily="2" charset="0"/>
              </a:rPr>
              <a:t>Happy birthday to you! </a:t>
            </a:r>
          </a:p>
          <a:p>
            <a:pPr marL="1839913" indent="0">
              <a:spcBef>
                <a:spcPts val="0"/>
              </a:spcBef>
              <a:buNone/>
            </a:pPr>
            <a:r>
              <a:rPr lang="en-US" sz="2800" dirty="0">
                <a:latin typeface="Courier" pitchFamily="2" charset="0"/>
              </a:rPr>
              <a:t>Happy birthday to you!</a:t>
            </a:r>
          </a:p>
          <a:p>
            <a:pPr marL="1839913" indent="0">
              <a:spcBef>
                <a:spcPts val="0"/>
              </a:spcBef>
              <a:buNone/>
            </a:pPr>
            <a:r>
              <a:rPr lang="en-US" sz="2800" dirty="0">
                <a:latin typeface="Courier" pitchFamily="2" charset="0"/>
              </a:rPr>
              <a:t>Happy birthday, dear NAME</a:t>
            </a:r>
          </a:p>
          <a:p>
            <a:pPr marL="1839913" indent="0">
              <a:spcBef>
                <a:spcPts val="0"/>
              </a:spcBef>
              <a:buNone/>
            </a:pPr>
            <a:r>
              <a:rPr lang="en-US" sz="2800" dirty="0">
                <a:latin typeface="Courier" pitchFamily="2" charset="0"/>
              </a:rPr>
              <a:t>Happy birthday to you!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600" b="1" dirty="0">
                <a:latin typeface="Courier" pitchFamily="2" charset="0"/>
                <a:cs typeface="Arial" panose="020B0604020202020204" pitchFamily="34" charset="0"/>
              </a:rPr>
              <a:t>input(…)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to get the user’s name, and then call your function with the user’s name to print their happy birthday song</a:t>
            </a:r>
          </a:p>
        </p:txBody>
      </p:sp>
    </p:spTree>
    <p:extLst>
      <p:ext uri="{BB962C8B-B14F-4D97-AF65-F5344CB8AC3E}">
        <p14:creationId xmlns:p14="http://schemas.microsoft.com/office/powerpoint/2010/main" val="3743697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C8FC0F-9542-9447-AF60-A5267D9E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059E37-BC34-5947-8E9F-0FD51B7F8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r>
              <a:rPr lang="en-US" sz="2800" dirty="0"/>
              <a:t>Functions can be defined to take in </a:t>
            </a:r>
            <a:r>
              <a:rPr lang="en-US" sz="2800" b="1" dirty="0"/>
              <a:t>multiple</a:t>
            </a:r>
            <a:r>
              <a:rPr lang="en-US" sz="2800" dirty="0"/>
              <a:t> parameters: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b="1" dirty="0"/>
              <a:t>Result:</a:t>
            </a:r>
            <a:r>
              <a:rPr lang="en-US" sz="2800" dirty="0"/>
              <a:t> </a:t>
            </a:r>
          </a:p>
          <a:p>
            <a:pPr marL="0" indent="0" algn="ctr">
              <a:buNone/>
            </a:pPr>
            <a:r>
              <a:rPr lang="en-US" sz="4000" dirty="0">
                <a:latin typeface="Courier" pitchFamily="2" charset="0"/>
              </a:rPr>
              <a:t>T-u-e-s-d-a-y</a:t>
            </a:r>
            <a:endParaRPr lang="en-US" sz="4000" b="1" dirty="0">
              <a:latin typeface="Courier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50373A-8E7C-3247-BDBB-AA701A1C8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651000"/>
            <a:ext cx="7188200" cy="3556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313804D-8723-8146-97DD-0DAA9F877468}"/>
              </a:ext>
            </a:extLst>
          </p:cNvPr>
          <p:cNvGrpSpPr/>
          <p:nvPr/>
        </p:nvGrpSpPr>
        <p:grpSpPr>
          <a:xfrm>
            <a:off x="6997677" y="2782296"/>
            <a:ext cx="3961884" cy="2536344"/>
            <a:chOff x="1766349" y="2319555"/>
            <a:chExt cx="3961884" cy="18742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8DD929-9306-8A44-B229-DD4BAD5FDE2F}"/>
                </a:ext>
              </a:extLst>
            </p:cNvPr>
            <p:cNvSpPr txBox="1"/>
            <p:nvPr/>
          </p:nvSpPr>
          <p:spPr>
            <a:xfrm>
              <a:off x="2594042" y="3852616"/>
              <a:ext cx="3134191" cy="341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word = “Tuesday”</a:t>
              </a:r>
            </a:p>
          </p:txBody>
        </p:sp>
        <p:sp>
          <p:nvSpPr>
            <p:cNvPr id="13" name="Circular Arrow 12">
              <a:extLst>
                <a:ext uri="{FF2B5EF4-FFF2-40B4-BE49-F238E27FC236}">
                  <a16:creationId xmlns:a16="http://schemas.microsoft.com/office/drawing/2014/main" id="{BFEF111C-7540-EF4C-965B-C0AF14C81CE4}"/>
                </a:ext>
              </a:extLst>
            </p:cNvPr>
            <p:cNvSpPr/>
            <p:nvPr/>
          </p:nvSpPr>
          <p:spPr>
            <a:xfrm flipH="1" flipV="1">
              <a:off x="1766349" y="23195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15510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A226AC-BDCA-AD47-B4BB-76F67CF960B5}"/>
              </a:ext>
            </a:extLst>
          </p:cNvPr>
          <p:cNvGrpSpPr/>
          <p:nvPr/>
        </p:nvGrpSpPr>
        <p:grpSpPr>
          <a:xfrm>
            <a:off x="8269749" y="3121310"/>
            <a:ext cx="2550433" cy="1770982"/>
            <a:chOff x="1766349" y="2319555"/>
            <a:chExt cx="2550433" cy="186138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0224F8-A169-064B-B0A2-B361585599D3}"/>
                </a:ext>
              </a:extLst>
            </p:cNvPr>
            <p:cNvSpPr txBox="1"/>
            <p:nvPr/>
          </p:nvSpPr>
          <p:spPr>
            <a:xfrm>
              <a:off x="2288663" y="3695708"/>
              <a:ext cx="2028119" cy="4852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char = “-”</a:t>
              </a:r>
            </a:p>
          </p:txBody>
        </p:sp>
        <p:sp>
          <p:nvSpPr>
            <p:cNvPr id="16" name="Circular Arrow 15">
              <a:extLst>
                <a:ext uri="{FF2B5EF4-FFF2-40B4-BE49-F238E27FC236}">
                  <a16:creationId xmlns:a16="http://schemas.microsoft.com/office/drawing/2014/main" id="{79FD0725-304D-FC43-868C-CACA8553B617}"/>
                </a:ext>
              </a:extLst>
            </p:cNvPr>
            <p:cNvSpPr/>
            <p:nvPr/>
          </p:nvSpPr>
          <p:spPr>
            <a:xfrm flipH="1" flipV="1">
              <a:off x="1766349" y="23195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80920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4855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C8FC0F-9542-9447-AF60-A5267D9E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059E37-BC34-5947-8E9F-0FD51B7F8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r>
              <a:rPr lang="en-US" sz="2800" dirty="0"/>
              <a:t>We can include a “</a:t>
            </a:r>
            <a:r>
              <a:rPr lang="en-US" sz="2800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default</a:t>
            </a:r>
            <a:r>
              <a:rPr lang="en-US" sz="2800" dirty="0"/>
              <a:t>” value for some (or all) of them: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b="1" dirty="0"/>
              <a:t>Result:</a:t>
            </a:r>
            <a:r>
              <a:rPr lang="en-US" sz="2800" dirty="0"/>
              <a:t> </a:t>
            </a:r>
          </a:p>
          <a:p>
            <a:pPr marL="0" indent="0" algn="ctr">
              <a:buNone/>
            </a:pPr>
            <a:r>
              <a:rPr lang="en-US" sz="4000" dirty="0">
                <a:latin typeface="Courier" pitchFamily="2" charset="0"/>
              </a:rPr>
              <a:t>T*u*e*s*d*a*y</a:t>
            </a:r>
            <a:endParaRPr lang="en-US" sz="4000" b="1" dirty="0">
              <a:latin typeface="Courier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50373A-8E7C-3247-BDBB-AA701A1C8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651000"/>
            <a:ext cx="7188200" cy="355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2D46D8B-3457-184C-AB4B-C1FADEC50498}"/>
              </a:ext>
            </a:extLst>
          </p:cNvPr>
          <p:cNvGrpSpPr/>
          <p:nvPr/>
        </p:nvGrpSpPr>
        <p:grpSpPr>
          <a:xfrm>
            <a:off x="6997678" y="3062211"/>
            <a:ext cx="3702439" cy="1884407"/>
            <a:chOff x="1766349" y="2319555"/>
            <a:chExt cx="3702439" cy="1884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9E2D94-C0BB-034C-AE4E-DE5F063C63DD}"/>
                </a:ext>
              </a:extLst>
            </p:cNvPr>
            <p:cNvSpPr txBox="1"/>
            <p:nvPr/>
          </p:nvSpPr>
          <p:spPr>
            <a:xfrm>
              <a:off x="2629549" y="3742297"/>
              <a:ext cx="28392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 one parameter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BBB8E58E-4A6A-DE42-B3EE-16C9D8A2B340}"/>
                </a:ext>
              </a:extLst>
            </p:cNvPr>
            <p:cNvSpPr/>
            <p:nvPr/>
          </p:nvSpPr>
          <p:spPr>
            <a:xfrm flipH="1" flipV="1">
              <a:off x="1766349" y="23195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15510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1C56432-DD90-EA48-8BCB-A97043C0B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8577" t="20744" r="19366" b="69736"/>
          <a:stretch/>
        </p:blipFill>
        <p:spPr>
          <a:xfrm>
            <a:off x="8798723" y="2388640"/>
            <a:ext cx="866670" cy="338545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685316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C8FC0F-9542-9447-AF60-A5267D9E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values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059E37-BC34-5947-8E9F-0FD51B7F8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We may want to </a:t>
            </a:r>
            <a:r>
              <a:rPr lang="en-US" sz="2800" b="1" dirty="0"/>
              <a:t>return</a:t>
            </a:r>
            <a:r>
              <a:rPr lang="en-US" sz="2800" dirty="0"/>
              <a:t> the results rather than print them: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50373A-8E7C-3247-BDBB-AA701A1C8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816876"/>
            <a:ext cx="7188200" cy="3556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2D46D8B-3457-184C-AB4B-C1FADEC50498}"/>
              </a:ext>
            </a:extLst>
          </p:cNvPr>
          <p:cNvGrpSpPr/>
          <p:nvPr/>
        </p:nvGrpSpPr>
        <p:grpSpPr>
          <a:xfrm>
            <a:off x="4795653" y="3265053"/>
            <a:ext cx="5326905" cy="2235078"/>
            <a:chOff x="1766349" y="2319555"/>
            <a:chExt cx="5326905" cy="22350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9E2D94-C0BB-034C-AE4E-DE5F063C63DD}"/>
                </a:ext>
              </a:extLst>
            </p:cNvPr>
            <p:cNvSpPr txBox="1"/>
            <p:nvPr/>
          </p:nvSpPr>
          <p:spPr>
            <a:xfrm>
              <a:off x="2162096" y="3723636"/>
              <a:ext cx="49311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results of the </a:t>
              </a:r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return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 </a:t>
              </a:r>
            </a:p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emphasize()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are stored in </a:t>
              </a:r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boom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BBB8E58E-4A6A-DE42-B3EE-16C9D8A2B340}"/>
                </a:ext>
              </a:extLst>
            </p:cNvPr>
            <p:cNvSpPr/>
            <p:nvPr/>
          </p:nvSpPr>
          <p:spPr>
            <a:xfrm flipH="1" flipV="1">
              <a:off x="1766349" y="23195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15510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4932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F8E43-D8E4-6042-8419-5E28268E8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Advanced</a:t>
            </a:r>
            <a:r>
              <a:rPr lang="en-US" dirty="0"/>
              <a:t>: chaining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32640-765C-034F-8090-1872F2E3B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Return values allow us to call functions </a:t>
            </a:r>
            <a:r>
              <a:rPr lang="en-US" sz="2800" b="1" dirty="0"/>
              <a:t>inside</a:t>
            </a:r>
            <a:r>
              <a:rPr lang="en-US" sz="2800" dirty="0"/>
              <a:t> other function calls: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3D804-CD80-F94A-B2C7-05EF8520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1971687"/>
            <a:ext cx="8229600" cy="2246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B1E245-B730-2E49-BCB1-617249337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600" y="3632530"/>
            <a:ext cx="8229600" cy="224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05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B3AF7-63A6-7B42-9F99-7DA25025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6B349-E777-B841-9117-471295092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/>
              <a:t>Recall</a:t>
            </a:r>
            <a:r>
              <a:rPr lang="en-US" sz="2800" dirty="0"/>
              <a:t>: a </a:t>
            </a:r>
            <a:r>
              <a:rPr lang="en-US" sz="2800" b="1" dirty="0"/>
              <a:t>function</a:t>
            </a:r>
            <a:r>
              <a:rPr lang="en-US" sz="2800" dirty="0"/>
              <a:t> is a procedure / routine that takes in some input and does something with it (just like in math)</a:t>
            </a:r>
          </a:p>
          <a:p>
            <a:endParaRPr lang="en-US" sz="2800" dirty="0"/>
          </a:p>
          <a:p>
            <a:r>
              <a:rPr lang="en-US" sz="2800" dirty="0"/>
              <a:t>We’ve seen lots of built-in functions:</a:t>
            </a:r>
          </a:p>
          <a:p>
            <a:pPr lvl="1"/>
            <a:r>
              <a:rPr lang="en-US" sz="2400" b="1" dirty="0">
                <a:latin typeface="Courier" pitchFamily="2" charset="0"/>
              </a:rPr>
              <a:t>print(…)</a:t>
            </a:r>
          </a:p>
          <a:p>
            <a:pPr lvl="1"/>
            <a:r>
              <a:rPr lang="en-US" sz="2400" b="1" dirty="0">
                <a:latin typeface="Courier" pitchFamily="2" charset="0"/>
              </a:rPr>
              <a:t>input(…)</a:t>
            </a:r>
          </a:p>
          <a:p>
            <a:pPr lvl="1"/>
            <a:r>
              <a:rPr lang="en-US" sz="2400" b="1" dirty="0" err="1">
                <a:latin typeface="Courier" pitchFamily="2" charset="0"/>
              </a:rPr>
              <a:t>eval</a:t>
            </a:r>
            <a:r>
              <a:rPr lang="en-US" sz="2400" b="1" dirty="0">
                <a:latin typeface="Courier" pitchFamily="2" charset="0"/>
              </a:rPr>
              <a:t>(…)</a:t>
            </a:r>
          </a:p>
          <a:p>
            <a:pPr lvl="1"/>
            <a:r>
              <a:rPr lang="en-US" sz="2400" b="1" dirty="0">
                <a:latin typeface="Courier" pitchFamily="2" charset="0"/>
              </a:rPr>
              <a:t>round(…)</a:t>
            </a:r>
          </a:p>
          <a:p>
            <a:pPr lvl="1"/>
            <a:endParaRPr lang="en-US" sz="2400" dirty="0"/>
          </a:p>
          <a:p>
            <a:r>
              <a:rPr lang="en-US" sz="2800" dirty="0"/>
              <a:t>Perhaps unsurprisingly, Python lets us write custom functions as well</a:t>
            </a:r>
          </a:p>
        </p:txBody>
      </p:sp>
    </p:spTree>
    <p:extLst>
      <p:ext uri="{BB962C8B-B14F-4D97-AF65-F5344CB8AC3E}">
        <p14:creationId xmlns:p14="http://schemas.microsoft.com/office/powerpoint/2010/main" val="2007544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D7FD-B8D7-FC4D-9DD4-A60ABD18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1FF4E-1935-1946-A9B8-47AD7E55F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If you have to do something </a:t>
            </a:r>
            <a:r>
              <a:rPr lang="en-US" sz="2400" b="1" dirty="0"/>
              <a:t>multiple times</a:t>
            </a:r>
            <a:r>
              <a:rPr lang="en-US" sz="2400" dirty="0"/>
              <a:t>, then you probably want a function: this helps to “modularize” code (i.e. organize it for easy reuse)</a:t>
            </a:r>
          </a:p>
          <a:p>
            <a:r>
              <a:rPr lang="en-US" sz="2400" b="1" dirty="0"/>
              <a:t>Define</a:t>
            </a:r>
            <a:r>
              <a:rPr lang="en-US" sz="2400" dirty="0"/>
              <a:t> once, </a:t>
            </a:r>
            <a:r>
              <a:rPr lang="en-US" sz="2400" b="1" dirty="0"/>
              <a:t>call</a:t>
            </a:r>
            <a:r>
              <a:rPr lang="en-US" sz="2400" dirty="0"/>
              <a:t> as many times as necessary</a:t>
            </a:r>
          </a:p>
          <a:p>
            <a:r>
              <a:rPr lang="en-US" sz="2400" dirty="0"/>
              <a:t>Naming convention: verb, what </a:t>
            </a:r>
            <a:r>
              <a:rPr lang="en-US" sz="2400"/>
              <a:t>the function does</a:t>
            </a:r>
            <a:endParaRPr lang="en-US" sz="2400" b="1" dirty="0">
              <a:latin typeface="Courier" pitchFamily="2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Important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one function = one task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94688-CD39-314F-9708-134AC8EA9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901" y="4427111"/>
            <a:ext cx="8196471" cy="22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81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components of a function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4254" y="1123837"/>
            <a:ext cx="7830036" cy="48768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046550-6B27-8C45-ADE7-D4634FE74999}"/>
              </a:ext>
            </a:extLst>
          </p:cNvPr>
          <p:cNvSpPr/>
          <p:nvPr/>
        </p:nvSpPr>
        <p:spPr>
          <a:xfrm>
            <a:off x="4431723" y="4124213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25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components of a function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1855" y="84822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09" t="12972" r="56518" b="80051"/>
          <a:stretch/>
        </p:blipFill>
        <p:spPr>
          <a:xfrm>
            <a:off x="4836204" y="1480857"/>
            <a:ext cx="2190307" cy="34024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5900372" y="404124"/>
            <a:ext cx="2155243" cy="1943878"/>
            <a:chOff x="4375620" y="2459853"/>
            <a:chExt cx="2155243" cy="19438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5318672" y="2459853"/>
              <a:ext cx="12121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name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560225" flipH="1">
              <a:off x="4375620" y="2593968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02416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47EBAE-0293-3749-9E69-74891E333A70}"/>
              </a:ext>
            </a:extLst>
          </p:cNvPr>
          <p:cNvSpPr/>
          <p:nvPr/>
        </p:nvSpPr>
        <p:spPr>
          <a:xfrm>
            <a:off x="4279324" y="3848596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E325F-7780-494A-98EC-116F6ECB411D}"/>
              </a:ext>
            </a:extLst>
          </p:cNvPr>
          <p:cNvSpPr txBox="1"/>
          <p:nvPr/>
        </p:nvSpPr>
        <p:spPr>
          <a:xfrm>
            <a:off x="3973237" y="5258580"/>
            <a:ext cx="6808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3470"/>
                </a:solidFill>
              </a:rPr>
              <a:t>Convention</a:t>
            </a:r>
            <a:r>
              <a:rPr lang="en-US" sz="2400" dirty="0">
                <a:solidFill>
                  <a:srgbClr val="003470"/>
                </a:solidFill>
              </a:rPr>
              <a:t>: use </a:t>
            </a:r>
            <a:r>
              <a:rPr lang="en-US" sz="2400" b="1" dirty="0">
                <a:solidFill>
                  <a:srgbClr val="003470"/>
                </a:solidFill>
                <a:latin typeface="Courier" pitchFamily="2" charset="0"/>
              </a:rPr>
              <a:t>_underscores_</a:t>
            </a:r>
            <a:r>
              <a:rPr lang="en-US" sz="2400" b="1" dirty="0">
                <a:solidFill>
                  <a:srgbClr val="003470"/>
                </a:solidFill>
              </a:rPr>
              <a:t> </a:t>
            </a:r>
            <a:r>
              <a:rPr lang="en-US" sz="2400" dirty="0">
                <a:solidFill>
                  <a:srgbClr val="003470"/>
                </a:solidFill>
              </a:rPr>
              <a:t>or </a:t>
            </a:r>
            <a:r>
              <a:rPr lang="en-US" sz="2400" b="1" dirty="0">
                <a:solidFill>
                  <a:srgbClr val="003470"/>
                </a:solidFill>
                <a:latin typeface="Courier" pitchFamily="2" charset="0"/>
              </a:rPr>
              <a:t>camelCase</a:t>
            </a:r>
          </a:p>
        </p:txBody>
      </p:sp>
    </p:spTree>
    <p:extLst>
      <p:ext uri="{BB962C8B-B14F-4D97-AF65-F5344CB8AC3E}">
        <p14:creationId xmlns:p14="http://schemas.microsoft.com/office/powerpoint/2010/main" val="2121824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components of a function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2582" y="113298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2" t="13184" r="85306" b="80051"/>
          <a:stretch/>
        </p:blipFill>
        <p:spPr>
          <a:xfrm>
            <a:off x="4238626" y="1775919"/>
            <a:ext cx="464510" cy="32994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4373763" y="671316"/>
            <a:ext cx="3854029" cy="1961447"/>
            <a:chOff x="4375620" y="2442284"/>
            <a:chExt cx="3854029" cy="196144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4923936" y="2442284"/>
              <a:ext cx="33057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which is defined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using the </a:t>
              </a:r>
              <a:r>
                <a:rPr lang="en-US" sz="2400" b="1" dirty="0">
                  <a:solidFill>
                    <a:srgbClr val="FF9100"/>
                  </a:solidFill>
                  <a:latin typeface="Courier" pitchFamily="2" charset="0"/>
                  <a:cs typeface="Arial" panose="020B0604020202020204" pitchFamily="34" charset="0"/>
                </a:rPr>
                <a:t>def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keyword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560225" flipH="1">
              <a:off x="4375620" y="2593968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02416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4500CF-10BE-5D41-97F5-D397FE3F9E51}"/>
              </a:ext>
            </a:extLst>
          </p:cNvPr>
          <p:cNvSpPr/>
          <p:nvPr/>
        </p:nvSpPr>
        <p:spPr>
          <a:xfrm>
            <a:off x="4210051" y="4133356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51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components of a function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9045" y="1123837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8" t="19631" r="11867" b="51368"/>
          <a:stretch/>
        </p:blipFill>
        <p:spPr>
          <a:xfrm>
            <a:off x="5280863" y="2081100"/>
            <a:ext cx="5729288" cy="14144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3441062" y="1330769"/>
            <a:ext cx="2477747" cy="1801045"/>
            <a:chOff x="2886456" y="3110880"/>
            <a:chExt cx="2477747" cy="18010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2886456" y="3180405"/>
              <a:ext cx="15728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body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(indented)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16200000" flipH="1">
              <a:off x="3558799" y="3106521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02416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Left Bracket 2">
            <a:extLst>
              <a:ext uri="{FF2B5EF4-FFF2-40B4-BE49-F238E27FC236}">
                <a16:creationId xmlns:a16="http://schemas.microsoft.com/office/drawing/2014/main" id="{2A67D05F-ED05-E442-B84F-9B1EEB613D6E}"/>
              </a:ext>
            </a:extLst>
          </p:cNvPr>
          <p:cNvSpPr/>
          <p:nvPr/>
        </p:nvSpPr>
        <p:spPr>
          <a:xfrm>
            <a:off x="5174579" y="2168079"/>
            <a:ext cx="160019" cy="1700212"/>
          </a:xfrm>
          <a:prstGeom prst="leftBracket">
            <a:avLst/>
          </a:prstGeom>
          <a:ln w="3810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BBAFBF-9C24-164B-8E68-257B0806753C}"/>
              </a:ext>
            </a:extLst>
          </p:cNvPr>
          <p:cNvSpPr/>
          <p:nvPr/>
        </p:nvSpPr>
        <p:spPr>
          <a:xfrm>
            <a:off x="4766514" y="4124213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02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components of a function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9564" y="1239982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8" t="48986" r="66969" b="44923"/>
          <a:stretch/>
        </p:blipFill>
        <p:spPr>
          <a:xfrm>
            <a:off x="4821383" y="3628959"/>
            <a:ext cx="1414463" cy="29707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5965664" y="2415901"/>
            <a:ext cx="3693800" cy="1823258"/>
            <a:chOff x="1495753" y="2379655"/>
            <a:chExt cx="3693800" cy="18232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2488171" y="3741248"/>
              <a:ext cx="2701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return 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(optional)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18900000" flipH="1" flipV="1">
              <a:off x="1495753" y="23796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616107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77995F0-DA5D-724A-80EA-18EE768A21F2}"/>
              </a:ext>
            </a:extLst>
          </p:cNvPr>
          <p:cNvSpPr/>
          <p:nvPr/>
        </p:nvSpPr>
        <p:spPr>
          <a:xfrm>
            <a:off x="4307033" y="4240358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80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“function definition”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2582" y="1226127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13185" r="12417" b="44925"/>
          <a:stretch/>
        </p:blipFill>
        <p:spPr>
          <a:xfrm>
            <a:off x="4224339" y="1869066"/>
            <a:ext cx="6186487" cy="2043111"/>
          </a:xfrm>
          <a:prstGeom prst="rect">
            <a:avLst/>
          </a:prstGeom>
        </p:spPr>
      </p:pic>
      <p:sp>
        <p:nvSpPr>
          <p:cNvPr id="9" name="Left Bracket 8">
            <a:extLst>
              <a:ext uri="{FF2B5EF4-FFF2-40B4-BE49-F238E27FC236}">
                <a16:creationId xmlns:a16="http://schemas.microsoft.com/office/drawing/2014/main" id="{2FEFDFDD-28CB-EA4A-8E69-5228084CA90E}"/>
              </a:ext>
            </a:extLst>
          </p:cNvPr>
          <p:cNvSpPr/>
          <p:nvPr/>
        </p:nvSpPr>
        <p:spPr>
          <a:xfrm>
            <a:off x="3803998" y="1964316"/>
            <a:ext cx="183327" cy="1947861"/>
          </a:xfrm>
          <a:prstGeom prst="leftBracket">
            <a:avLst/>
          </a:prstGeom>
          <a:ln w="3810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4210051" y="4226503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6975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523</TotalTime>
  <Words>617</Words>
  <Application>Microsoft Macintosh PowerPoint</Application>
  <PresentationFormat>Widescreen</PresentationFormat>
  <Paragraphs>135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Corbel</vt:lpstr>
      <vt:lpstr>Courier</vt:lpstr>
      <vt:lpstr>Wingdings 2</vt:lpstr>
      <vt:lpstr>Frame</vt:lpstr>
      <vt:lpstr>Intro to Coding with Python– Functions</vt:lpstr>
      <vt:lpstr>Plan for Today</vt:lpstr>
      <vt:lpstr>Functions</vt:lpstr>
      <vt:lpstr>Basic components of a function</vt:lpstr>
      <vt:lpstr>Basic components of a function</vt:lpstr>
      <vt:lpstr>Basic components of a function</vt:lpstr>
      <vt:lpstr>Basic components of a function</vt:lpstr>
      <vt:lpstr>Basic components of a function</vt:lpstr>
      <vt:lpstr>A “function definition”</vt:lpstr>
      <vt:lpstr>Discussion</vt:lpstr>
      <vt:lpstr>A “function definition” is a description</vt:lpstr>
      <vt:lpstr>Function calls: “hey, Python! do this”</vt:lpstr>
      <vt:lpstr>Function calls: “hey, Python! do this”</vt:lpstr>
      <vt:lpstr>An analogy</vt:lpstr>
      <vt:lpstr>An analogy</vt:lpstr>
      <vt:lpstr>An analogy</vt:lpstr>
      <vt:lpstr>An analogy</vt:lpstr>
      <vt:lpstr>An analogy</vt:lpstr>
      <vt:lpstr>Two kinds of functions</vt:lpstr>
      <vt:lpstr>Two kinds of functions</vt:lpstr>
      <vt:lpstr>Two kinds of functions</vt:lpstr>
      <vt:lpstr>Two kinds of functions</vt:lpstr>
      <vt:lpstr>Two kinds of functions</vt:lpstr>
      <vt:lpstr>Two kinds of functions</vt:lpstr>
      <vt:lpstr>15-minute exercise: Happy Birthday</vt:lpstr>
      <vt:lpstr>Parameters</vt:lpstr>
      <vt:lpstr>Default parameters</vt:lpstr>
      <vt:lpstr>Returning values</vt:lpstr>
      <vt:lpstr>Advanced: chaining functions</vt:lpstr>
      <vt:lpstr>Recap: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22</cp:revision>
  <dcterms:created xsi:type="dcterms:W3CDTF">2023-08-03T18:49:17Z</dcterms:created>
  <dcterms:modified xsi:type="dcterms:W3CDTF">2024-02-12T13:22:19Z</dcterms:modified>
</cp:coreProperties>
</file>